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2" r:id="rId9"/>
    <p:sldId id="265" r:id="rId10"/>
    <p:sldId id="263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989A7-5A99-452B-BF91-692526D22A69}" type="datetimeFigureOut">
              <a:rPr lang="fi-FI" smtClean="0"/>
              <a:t>29.5.2020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E0DAE-F0A6-44CB-BAC4-E0092713C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5113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Valiomerkkipisteitä</a:t>
            </a:r>
          </a:p>
          <a:p>
            <a:r>
              <a:rPr lang="fi-FI" dirty="0"/>
              <a:t>30 - 39 pistettä 262 €</a:t>
            </a:r>
            <a:br>
              <a:rPr lang="fi-FI" dirty="0"/>
            </a:br>
            <a:r>
              <a:rPr lang="fi-FI" dirty="0"/>
              <a:t>40 - 49 pistettä 324 € </a:t>
            </a:r>
            <a:br>
              <a:rPr lang="fi-FI" dirty="0"/>
            </a:br>
            <a:r>
              <a:rPr lang="fi-FI" dirty="0"/>
              <a:t>50 - 59 pistettä 386 €</a:t>
            </a:r>
          </a:p>
          <a:p>
            <a:r>
              <a:rPr lang="fi-FI" dirty="0" err="1"/>
              <a:t>jne</a:t>
            </a:r>
            <a:endParaRPr lang="fi-FI" dirty="0"/>
          </a:p>
          <a:p>
            <a:r>
              <a:rPr lang="fi-FI" dirty="0"/>
              <a:t> </a:t>
            </a:r>
          </a:p>
          <a:p>
            <a:r>
              <a:rPr lang="fi-FI" dirty="0"/>
              <a:t>Vuosittain maksuperusteena olevien valiomerkkipisteiden enimmäispistemäärä, jonka mukaan palkkio maksetaan on 699 pistettä. Vuoden 2018 pisteiden perusteella maksettava maksimisumma on 4354€.</a:t>
            </a:r>
          </a:p>
          <a:p>
            <a:r>
              <a:rPr lang="fi-FI" dirty="0"/>
              <a:t> </a:t>
            </a:r>
          </a:p>
          <a:p>
            <a:r>
              <a:rPr lang="fi-FI" dirty="0"/>
              <a:t>Valiomerkkipisteiden perusteella maksettavien palkkioiden kokonaissumma on enintään 65 000 euroa vuodessa. Mikäli summa ylittyy, suhteutetaan maksettavat palkkiot tämän mukaan.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E0DAE-F0A6-44CB-BAC4-E0092713C4AB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1590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50EED7-0EE6-45C4-AA9E-03E5794DC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2554" y="2194854"/>
            <a:ext cx="8781901" cy="2167825"/>
          </a:xfrm>
        </p:spPr>
        <p:txBody>
          <a:bodyPr/>
          <a:lstStyle/>
          <a:p>
            <a:r>
              <a:rPr lang="fi-FI" dirty="0"/>
              <a:t>Kilpailuavustukset</a:t>
            </a:r>
            <a:br>
              <a:rPr lang="fi-FI" dirty="0"/>
            </a:br>
            <a:r>
              <a:rPr lang="fi-FI" dirty="0"/>
              <a:t>&amp;</a:t>
            </a:r>
            <a:br>
              <a:rPr lang="fi-FI" dirty="0"/>
            </a:br>
            <a:r>
              <a:rPr lang="fi-FI" dirty="0" err="1" smtClean="0"/>
              <a:t>trs</a:t>
            </a:r>
            <a:r>
              <a:rPr lang="fi-FI" dirty="0"/>
              <a:t>-</a:t>
            </a:r>
            <a:r>
              <a:rPr lang="fi-FI" dirty="0" smtClean="0"/>
              <a:t>mestaruudet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016D378-581A-459A-876E-7E9A9CFB77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7669" y="4536850"/>
            <a:ext cx="6831673" cy="1086237"/>
          </a:xfrm>
        </p:spPr>
        <p:txBody>
          <a:bodyPr/>
          <a:lstStyle/>
          <a:p>
            <a:r>
              <a:rPr lang="fi-FI" dirty="0" smtClean="0"/>
              <a:t>Ehdotukset </a:t>
            </a:r>
            <a:r>
              <a:rPr lang="fi-FI" smtClean="0"/>
              <a:t>laadittu yhteistyössä</a:t>
            </a:r>
            <a:endParaRPr lang="fi-FI" dirty="0" smtClean="0"/>
          </a:p>
          <a:p>
            <a:r>
              <a:rPr lang="fi-FI" dirty="0" smtClean="0"/>
              <a:t>Marja Tetri-Rantanen, Mira Rantanen ja TRS hallitus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2395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D29CEFC4-0904-49CE-ACB0-4AE2CE68D122}"/>
              </a:ext>
            </a:extLst>
          </p:cNvPr>
          <p:cNvSpPr txBox="1"/>
          <p:nvPr/>
        </p:nvSpPr>
        <p:spPr>
          <a:xfrm>
            <a:off x="2446316" y="1003195"/>
            <a:ext cx="627017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u="sng" dirty="0"/>
              <a:t>Muita huomioita</a:t>
            </a:r>
          </a:p>
          <a:p>
            <a:endParaRPr lang="fi-FI" sz="3200" b="1" u="sng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000" dirty="0"/>
              <a:t>Avustukset </a:t>
            </a:r>
            <a:r>
              <a:rPr lang="fi-FI" sz="2000" dirty="0" smtClean="0"/>
              <a:t>maksetaan </a:t>
            </a:r>
            <a:r>
              <a:rPr lang="fi-FI" sz="2000" dirty="0" smtClean="0"/>
              <a:t>seuran </a:t>
            </a:r>
            <a:r>
              <a:rPr lang="fi-FI" sz="2000" dirty="0" smtClean="0"/>
              <a:t>sivuilta löytyvän sähköisen hakemuksen perusteella.</a:t>
            </a:r>
            <a:endParaRPr lang="fi-FI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000" dirty="0"/>
              <a:t>Max summa </a:t>
            </a:r>
            <a:r>
              <a:rPr lang="fi-FI" sz="2000" dirty="0" smtClean="0"/>
              <a:t>pisteistä 600 € ja </a:t>
            </a:r>
            <a:r>
              <a:rPr lang="fi-FI" sz="2000" dirty="0"/>
              <a:t>stipendit </a:t>
            </a:r>
            <a:r>
              <a:rPr lang="fi-FI" sz="2000" dirty="0" smtClean="0"/>
              <a:t>päälle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000" dirty="0" smtClean="0"/>
              <a:t>Tähtimestaruutta lukuun ottamatta muissa seuramestaruuksissa </a:t>
            </a:r>
            <a:r>
              <a:rPr lang="fi-FI" sz="2000" b="1" dirty="0" smtClean="0"/>
              <a:t>ratsukolla</a:t>
            </a:r>
            <a:r>
              <a:rPr lang="fi-FI" sz="2000" dirty="0" smtClean="0"/>
              <a:t> ei saa olla tuloksia kansalliselta eikä kansainväliseltä tasolta kuluvan vuoden aikana.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746529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97D3A96D-0113-45EF-8EDD-7A29DFC91805}"/>
              </a:ext>
            </a:extLst>
          </p:cNvPr>
          <p:cNvSpPr/>
          <p:nvPr/>
        </p:nvSpPr>
        <p:spPr>
          <a:xfrm>
            <a:off x="1190171" y="236139"/>
            <a:ext cx="10406743" cy="6385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2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MINIMESTARUUS</a:t>
            </a:r>
            <a:endParaRPr lang="fi-FI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Minimestaruus on avoin &lt;12 vuotiaille poneilla ja hevosilla. Se kilpaillaan tasolla 40-50cm arvostelulla 367.1 (A2/A2). Luokka voi olla avoin kaikille, mutta sen yhteydessä kilpaillaan mestaruudesta. Tällöin ilmoittautumisen yhteydessä tulee ilmoittaa, mikäli aikoo kilpailla mestaruudesta. </a:t>
            </a:r>
            <a:endParaRPr lang="fi-FI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2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AIKUISMESTARUUS</a:t>
            </a:r>
            <a:endParaRPr lang="fi-FI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Aikuismestaruus on avoin &gt;22 vuotiaille ratsastajille. Ratsastajalla ei saa olla sijoitusta viimeisen viiden vuoden ajalta 2- tasolta ylöspäin, jotta on oikeutettu kilpailemaan mestaruudesta. Luokka kilpaillaan 70cm tasolla, arvostelulla 367.1 (A2/A2) tai AM5. Luokka voi olla avoin kaikille, mutta sen yhteydessä kilpaillaan mestaruudesta. Tällöin ilmoittautumisen yhteydessä tulee ilmoittaa, mikäli aikoo kilpailla mestaruudesta. </a:t>
            </a:r>
            <a:endParaRPr lang="fi-FI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2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PONIMESTARUUS</a:t>
            </a:r>
            <a:endParaRPr lang="fi-FI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Ponimestaruus on avoin poniratsukoille lajiliiton sääntöjen mukaan. Mestaruus kilpaillaan 80cm tasolla arvostelulla 367.1 (A2/A2), AM5 tai AM5.2 . Luokka voi olla avoin kaikille, mutta sen yhteydessä kilpaillaan mestaruudesta. Tällöin ilmoittautumisen yhteydessä tulee ilmoittaa, mikäli aikoo kilpailla mestaruudesta.</a:t>
            </a:r>
            <a:endParaRPr lang="fi-FI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572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C8C15B73-2EA3-44AD-ABDE-C739064F3CFC}"/>
              </a:ext>
            </a:extLst>
          </p:cNvPr>
          <p:cNvSpPr/>
          <p:nvPr/>
        </p:nvSpPr>
        <p:spPr>
          <a:xfrm>
            <a:off x="1161143" y="165446"/>
            <a:ext cx="11030857" cy="6684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1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LAPSIMESTARUUS</a:t>
            </a:r>
            <a:endParaRPr lang="fi-FI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Lapsimestaruus on avoin lapsiratsukoille lajiliiton sääntöjen mukaan. Mestaruus kilpaillaan 80cm tasolla arvostelulla 367.1 (A2/A2), AM5 tai AM5.2 .  Luokka voi olla avoin kaikille, mutta sen yhteydessä kilpaillaan mestaruudesta. Tällöin ilmoittautumisen yhteydessä tulee ilmoittaa, mikäli aikoo kilpailla mestaruudesta.</a:t>
            </a:r>
            <a:endParaRPr lang="fi-FI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1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SUOMENHEVOSMESTARUUS</a:t>
            </a:r>
            <a:endParaRPr lang="fi-FI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Suomenhevosmestaruus on avoin suomenhevosratsukoille. Mestaruus kilpaillaan 80cm tasolla arvostelulla 367.1 (A2/A2), AM5 tai AM5.2 . Luokka voi olla avoin kaikille, mutta sen yhteydessä kilpaillaan mestaruudesta. Tällöin ilmoittautumisen yhteydessä tulee ilmoittaa, mikäli aikoo kilpailla mestaruudesta.</a:t>
            </a:r>
            <a:endParaRPr lang="fi-FI" sz="2100" u="sng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1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TAITOMESTARUUS + KAKSOISMESTARUUS</a:t>
            </a:r>
            <a:endParaRPr lang="fi-FI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Taitomestaruus</a:t>
            </a:r>
            <a:r>
              <a:rPr lang="fi-FI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avoin kaikille ikäryhmille. </a:t>
            </a:r>
            <a:r>
              <a:rPr lang="fi-FI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Kaksoismestaruudessa</a:t>
            </a:r>
            <a:r>
              <a:rPr lang="fi-FI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kilpaillaan esteillä sekä koulussa, ja voittaja ratkaistaan sijalukujen perusteella. Mestaruus ja kaksoismestaruuden este osuus kilpaillaan 80cm tasolla arvostelulla taitoarvostelu. Luokka voi olla avoin kaikille, mutta sen yhteydessä kilpaillaan mestaruudesta/mestaruuksista. Tällöin ilmoittautumisen yhteydessä tulee ilmoittaa, mikäli aikoo kilpailla mestaruudesta. Ilmoittautumisen yhteydessä tulee ilmoittaa, kilpaileeko vain toisessa mestaruudessa vai molemmissa.</a:t>
            </a:r>
            <a:endParaRPr lang="fi-FI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825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4C0B6455-93F6-45C3-B681-416E5616AB4A}"/>
              </a:ext>
            </a:extLst>
          </p:cNvPr>
          <p:cNvSpPr/>
          <p:nvPr/>
        </p:nvSpPr>
        <p:spPr>
          <a:xfrm>
            <a:off x="1204685" y="417278"/>
            <a:ext cx="10740571" cy="6023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2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JUNIORIMESTARUUS</a:t>
            </a:r>
            <a:endParaRPr lang="fi-FI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Juniorimestaruus on avoin ratsukoille lajiliiton sääntöjen mukaan. Mestaruus kilpaillaan 90cm tasolla arvostelulla 367.1 (A2/A2), AM5 tai AM5.2 . Luokka voi olla avoin kaikille, mutta sen yhteydessä kilpaillaan mestaruudesta. Tällöin ilmoittautumisen yhteydessä tulee ilmoittaa, mikäli aikoo kilpailla mestaruudesta. </a:t>
            </a:r>
            <a:endParaRPr lang="fi-FI" sz="2200" u="sng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2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NUORTENMESTARUUS</a:t>
            </a:r>
            <a:endParaRPr lang="fi-FI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Nuortenmestaruus on avoin ratsukoille lajiliiton sääntöjen mukaan. Mestaruus kilpaillaan 100cm tasolla arvostelulla 367.1 (A2/A2), AM5 tai AM5.2 . Luokka voi olla avoin kaikille, mutta sen yhteydessä kilpaillaan mestaruudesta. Tällöin ilmoittautumisen yhteydessä tulee ilmoittaa, mikäli aikoo kilpailla mestaruudesta</a:t>
            </a:r>
            <a:endParaRPr lang="fi-FI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2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SENIORIMESTARUUS</a:t>
            </a:r>
            <a:endParaRPr lang="fi-FI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Seniorimestaruus on avoin ratsukoille lajiliiton sääntöjen mukaan. Mestaruus kilpaillaan 100cm tasolla arvostelulla 367.1 (A2/A2), AM5 tai AM5.2 . Luokka voi olla avoin kaikille, mutta sen yhteydessä kilpaillaan mestaruudesta. Tällöin ilmoittautumisen yhteydessä tulee ilmoittaa, mikäli aikoo kilpailla mestaruudesta</a:t>
            </a:r>
            <a:endParaRPr lang="fi-FI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441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5A560EE7-58E2-49A1-800D-92F8E25E5B6B}"/>
              </a:ext>
            </a:extLst>
          </p:cNvPr>
          <p:cNvSpPr/>
          <p:nvPr/>
        </p:nvSpPr>
        <p:spPr>
          <a:xfrm>
            <a:off x="1124856" y="1318389"/>
            <a:ext cx="1055188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u="sng" dirty="0">
                <a:latin typeface="Baskerville Old Face" panose="02020602080505020303" pitchFamily="18" charset="0"/>
              </a:rPr>
              <a:t>TÄHTIMESTARUUS </a:t>
            </a:r>
          </a:p>
          <a:p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Tähtimestaruus on avoin ratsukoille, joilla on hyväksytty tulos avoimissa tai ikäluokkansa luokissa kansallisella tasolla. Luokassa kilpailee kaikki ikäryhmät keskenään, mikäli osallistumista oikeuttava tulos on. Kansallinen hyväksytty tulos </a:t>
            </a:r>
            <a:r>
              <a:rPr lang="fi-FI" sz="2400" b="1" dirty="0">
                <a:latin typeface="Calibri" panose="020F0502020204030204" pitchFamily="34" charset="0"/>
                <a:cs typeface="Calibri" panose="020F0502020204030204" pitchFamily="34" charset="0"/>
              </a:rPr>
              <a:t>ratsukolta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evää myös oikeuden osallistua ikäluokan omaan mestaruuteen, joka hypätään selkeästi pienemmällä tasolla. Mestaruus kilpaillaan seuraavilla tasoilla: Ponit 100cm, pikkuponit tasoituksin 90cm, hevoset 110cm tasolla, arvostelulla AM5 tai AM5.2 .  Luokka voi olla avoin kaikille, mutta sen yhteydessä kilpaillaan mestaruudesta. Tällöin ilmoittautumisen yhteydessä tulee ilmoittaa, mikäli aikoo kilpailla mestaruudesta. </a:t>
            </a:r>
          </a:p>
          <a:p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2198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20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40398F8D-4833-4F42-8B00-E1CF92D4D627}"/>
              </a:ext>
            </a:extLst>
          </p:cNvPr>
          <p:cNvSpPr txBox="1"/>
          <p:nvPr/>
        </p:nvSpPr>
        <p:spPr>
          <a:xfrm>
            <a:off x="1581150" y="1649691"/>
            <a:ext cx="2698619" cy="22369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cap="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Kiitos</a:t>
            </a:r>
          </a:p>
        </p:txBody>
      </p:sp>
      <p:pic>
        <p:nvPicPr>
          <p:cNvPr id="5" name="Kuva 4" descr="Kuva, joka sisältää kohteen ulko, hevonen, ratsastus, henkilö&#10;&#10;Kuvaus luotu automaattisesti">
            <a:extLst>
              <a:ext uri="{FF2B5EF4-FFF2-40B4-BE49-F238E27FC236}">
                <a16:creationId xmlns:a16="http://schemas.microsoft.com/office/drawing/2014/main" id="{4D81B800-62DC-4A67-AFD9-4E54CE7F86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87" r="9598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69460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D53E3173-14AB-4324-ABF8-8D4E4FD4EA84}"/>
              </a:ext>
            </a:extLst>
          </p:cNvPr>
          <p:cNvSpPr txBox="1"/>
          <p:nvPr/>
        </p:nvSpPr>
        <p:spPr>
          <a:xfrm>
            <a:off x="1103086" y="797508"/>
            <a:ext cx="49929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u="sng" dirty="0">
                <a:latin typeface="Arial Nova" panose="020B0604020202020204" pitchFamily="34" charset="0"/>
                <a:cs typeface="Aldhabi" panose="020B0604020202020204" pitchFamily="2" charset="-78"/>
              </a:rPr>
              <a:t>Kilpailuavustukset</a:t>
            </a:r>
          </a:p>
          <a:p>
            <a:endParaRPr lang="fi-FI" sz="3200" b="1" u="sng" dirty="0">
              <a:latin typeface="Arial Nova" panose="020B0604020202020204" pitchFamily="34" charset="0"/>
              <a:cs typeface="Aldhabi" panose="020B0604020202020204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600" dirty="0">
                <a:latin typeface="Arial Nova" panose="020B0604020202020204" pitchFamily="34" charset="0"/>
                <a:cs typeface="Aldhabi" panose="020B0604020202020204" pitchFamily="2" charset="-78"/>
              </a:rPr>
              <a:t>Tampereen Ratsastusseura tukee jäseniään </a:t>
            </a:r>
            <a:r>
              <a:rPr lang="fi-FI" sz="1600" dirty="0" smtClean="0">
                <a:latin typeface="Arial Nova" panose="020B0604020202020204" pitchFamily="34" charset="0"/>
                <a:cs typeface="Aldhabi" panose="020B0604020202020204" pitchFamily="2" charset="-78"/>
              </a:rPr>
              <a:t>lähtömaksuissa </a:t>
            </a:r>
            <a:r>
              <a:rPr lang="fi-FI" sz="1600" dirty="0">
                <a:latin typeface="Arial Nova" panose="020B0604020202020204" pitchFamily="34" charset="0"/>
                <a:cs typeface="Aldhabi" panose="020B0604020202020204" pitchFamily="2" charset="-78"/>
              </a:rPr>
              <a:t>ja </a:t>
            </a:r>
            <a:r>
              <a:rPr lang="fi-FI" sz="1600" dirty="0" smtClean="0">
                <a:latin typeface="Arial Nova" panose="020B0604020202020204" pitchFamily="34" charset="0"/>
                <a:cs typeface="Aldhabi" panose="020B0604020202020204" pitchFamily="2" charset="-78"/>
              </a:rPr>
              <a:t>jäsenmaksuissa.</a:t>
            </a:r>
            <a:endParaRPr lang="fi-FI" sz="1600" dirty="0">
              <a:latin typeface="Arial Nova" panose="020B0604020202020204" pitchFamily="34" charset="0"/>
              <a:cs typeface="Aldhabi" panose="020B0604020202020204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sz="1600" dirty="0">
              <a:latin typeface="Arial Nova" panose="020B0604020202020204" pitchFamily="34" charset="0"/>
              <a:cs typeface="Aldhabi" panose="020B0604020202020204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600" dirty="0" smtClean="0">
                <a:latin typeface="Arial Nova" panose="020B0604020202020204" pitchFamily="34" charset="0"/>
                <a:cs typeface="Aldhabi" panose="020B0604020202020204" pitchFamily="2" charset="-78"/>
              </a:rPr>
              <a:t>Tuki voidaan myöntää aktiivisille seuran jäsenille, jotka antavat panoksensa seuran toimintaan.</a:t>
            </a:r>
            <a:endParaRPr lang="fi-FI" sz="1600" dirty="0">
              <a:latin typeface="Arial Nova" panose="020B0604020202020204" pitchFamily="34" charset="0"/>
              <a:cs typeface="Aldhabi" panose="020B0604020202020204" pitchFamily="2" charset="-78"/>
            </a:endParaRPr>
          </a:p>
          <a:p>
            <a:endParaRPr lang="fi-FI" sz="1600" dirty="0">
              <a:latin typeface="Arial Nova" panose="020B0604020202020204" pitchFamily="34" charset="0"/>
              <a:cs typeface="Aldhabi" panose="020B0604020202020204" pitchFamily="2" charset="-78"/>
            </a:endParaRPr>
          </a:p>
          <a:p>
            <a:endParaRPr lang="fi-FI" sz="3200" b="1" u="sng" dirty="0">
              <a:latin typeface="Arial Nova" panose="020B0604020202020204" pitchFamily="34" charset="0"/>
              <a:cs typeface="Aldhabi" panose="020B0604020202020204" pitchFamily="2" charset="-78"/>
            </a:endParaRPr>
          </a:p>
          <a:p>
            <a:r>
              <a:rPr lang="fi-FI" sz="3200" b="1" u="sng" dirty="0">
                <a:latin typeface="Arial Nova" panose="020B0604020202020204" pitchFamily="34" charset="0"/>
                <a:cs typeface="Aldhabi" panose="020B0604020202020204" pitchFamily="2" charset="-78"/>
              </a:rPr>
              <a:t>TRS Mestaruudet</a:t>
            </a:r>
          </a:p>
          <a:p>
            <a:endParaRPr lang="fi-FI" sz="1600" dirty="0">
              <a:latin typeface="Arial Nova" panose="020B0604020202020204" pitchFamily="34" charset="0"/>
              <a:cs typeface="Aldhabi" panose="020B0604020202020204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600" dirty="0">
                <a:latin typeface="Arial Nova" panose="020B0604020202020204" pitchFamily="34" charset="0"/>
                <a:cs typeface="Aldhabi" panose="020B0604020202020204" pitchFamily="2" charset="-78"/>
              </a:rPr>
              <a:t>Mestaruuksia on nykyään 8 kpl/laji + </a:t>
            </a:r>
            <a:r>
              <a:rPr lang="fi-FI" sz="1600" dirty="0" err="1">
                <a:latin typeface="Arial Nova" panose="020B0604020202020204" pitchFamily="34" charset="0"/>
                <a:cs typeface="Aldhabi" panose="020B0604020202020204" pitchFamily="2" charset="-78"/>
              </a:rPr>
              <a:t>kaksois+taito</a:t>
            </a:r>
            <a:r>
              <a:rPr lang="fi-FI" sz="1600" dirty="0">
                <a:latin typeface="Arial Nova" panose="020B0604020202020204" pitchFamily="34" charset="0"/>
                <a:cs typeface="Aldhabi" panose="020B0604020202020204" pitchFamily="2" charset="-78"/>
              </a:rPr>
              <a:t> eli yhteensä 18 mestaruutta (</a:t>
            </a:r>
            <a:r>
              <a:rPr lang="fi-FI" sz="1600" dirty="0" err="1">
                <a:latin typeface="Arial Nova" panose="020B0604020202020204" pitchFamily="34" charset="0"/>
                <a:cs typeface="Aldhabi" panose="020B0604020202020204" pitchFamily="2" charset="-78"/>
              </a:rPr>
              <a:t>koulu+este</a:t>
            </a:r>
            <a:r>
              <a:rPr lang="fi-FI" sz="1600" dirty="0">
                <a:latin typeface="Arial Nova" panose="020B0604020202020204" pitchFamily="34" charset="0"/>
                <a:cs typeface="Aldhabi" panose="020B0604020202020204" pitchFamily="2" charset="-78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sz="1600" dirty="0">
              <a:latin typeface="Arial Nova" panose="020B0604020202020204" pitchFamily="34" charset="0"/>
              <a:cs typeface="Aldhabi" panose="020B0604020202020204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600" dirty="0">
                <a:latin typeface="Arial Nova" panose="020B0604020202020204" pitchFamily="34" charset="0"/>
                <a:cs typeface="Aldhabi" panose="020B0604020202020204" pitchFamily="2" charset="-78"/>
              </a:rPr>
              <a:t>Seurassamme paljon alue/kansallisella tasolla kilpailevia, heille </a:t>
            </a:r>
            <a:r>
              <a:rPr lang="fi-FI" sz="1600" dirty="0" smtClean="0">
                <a:latin typeface="Arial Nova" panose="020B0604020202020204" pitchFamily="34" charset="0"/>
                <a:cs typeface="Aldhabi" panose="020B0604020202020204" pitchFamily="2" charset="-78"/>
              </a:rPr>
              <a:t>tähtimestaruus.</a:t>
            </a:r>
            <a:endParaRPr lang="fi-FI" sz="1600" dirty="0">
              <a:latin typeface="Arial Nova" panose="020B0604020202020204" pitchFamily="34" charset="0"/>
              <a:cs typeface="Aldhabi" panose="020B0604020202020204" pitchFamily="2" charset="-78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2A86F25-8721-43AA-AFC7-D442F8A04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042" y="1643401"/>
            <a:ext cx="5352868" cy="357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99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D327F6B9-1C70-47B4-9D9B-6614E2E0DAEE}"/>
              </a:ext>
            </a:extLst>
          </p:cNvPr>
          <p:cNvSpPr txBox="1"/>
          <p:nvPr/>
        </p:nvSpPr>
        <p:spPr>
          <a:xfrm>
            <a:off x="1204685" y="449944"/>
            <a:ext cx="621211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u="sng" dirty="0" smtClean="0"/>
              <a:t>Kilpailulupa-avustukset </a:t>
            </a:r>
            <a:endParaRPr lang="fi-FI" sz="3200" b="1" u="sng" dirty="0"/>
          </a:p>
          <a:p>
            <a:endParaRPr lang="fi-FI" sz="3200" b="1" u="sng" dirty="0"/>
          </a:p>
          <a:p>
            <a:r>
              <a:rPr lang="fi-FI" sz="2000" u="sng" dirty="0"/>
              <a:t>KV-lupa 320€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000" dirty="0" smtClean="0"/>
              <a:t>Ratsastaja pitää</a:t>
            </a:r>
            <a:r>
              <a:rPr lang="fi-FI" sz="2000" dirty="0" smtClean="0"/>
              <a:t> luennon/esitelmän/klinikan </a:t>
            </a:r>
            <a:r>
              <a:rPr lang="fi-FI" sz="2000" dirty="0"/>
              <a:t>osaamastaan aiheesta</a:t>
            </a:r>
          </a:p>
          <a:p>
            <a:r>
              <a:rPr lang="fi-FI" sz="2000" dirty="0"/>
              <a:t>tai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000" dirty="0"/>
              <a:t>Kirjoittaa blogia/päiväkirjaa/kirjettä </a:t>
            </a:r>
            <a:r>
              <a:rPr lang="fi-FI" sz="2000" dirty="0" err="1"/>
              <a:t>TRSn</a:t>
            </a:r>
            <a:r>
              <a:rPr lang="fi-FI" sz="2000" dirty="0"/>
              <a:t> nettisivuille (5/vuosi)</a:t>
            </a:r>
          </a:p>
          <a:p>
            <a:r>
              <a:rPr lang="fi-FI" sz="2000" dirty="0"/>
              <a:t>tai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000" dirty="0" smtClean="0"/>
              <a:t>Järjestää/on vahvasti </a:t>
            </a:r>
            <a:r>
              <a:rPr lang="fi-FI" sz="2000" dirty="0"/>
              <a:t>mukana järjestämässä kilpailuja</a:t>
            </a:r>
          </a:p>
          <a:p>
            <a:endParaRPr lang="fi-FI" sz="2000" dirty="0"/>
          </a:p>
          <a:p>
            <a:r>
              <a:rPr lang="fi-FI" sz="2000" dirty="0" smtClean="0"/>
              <a:t>ELI</a:t>
            </a:r>
            <a:endParaRPr lang="fi-FI" sz="2000" dirty="0"/>
          </a:p>
          <a:p>
            <a:endParaRPr lang="fi-FI" sz="2000" dirty="0" smtClean="0"/>
          </a:p>
          <a:p>
            <a:r>
              <a:rPr lang="fi-FI" sz="2000" b="1" dirty="0" smtClean="0"/>
              <a:t>2 </a:t>
            </a:r>
            <a:r>
              <a:rPr lang="fi-FI" sz="2000" b="1" dirty="0"/>
              <a:t>KV </a:t>
            </a:r>
            <a:r>
              <a:rPr lang="fi-FI" sz="2000" b="1" dirty="0" smtClean="0"/>
              <a:t>sijoitusta ja yksi yllä mainittu </a:t>
            </a:r>
            <a:r>
              <a:rPr lang="fi-FI" sz="2000" b="1" dirty="0" smtClean="0"/>
              <a:t>vaihtoehto on ehtona avustuksen myöntämiselle.</a:t>
            </a:r>
            <a:endParaRPr lang="fi-FI" sz="2000" b="1" dirty="0"/>
          </a:p>
          <a:p>
            <a:endParaRPr lang="fi-FI" sz="2000" dirty="0"/>
          </a:p>
        </p:txBody>
      </p:sp>
      <p:pic>
        <p:nvPicPr>
          <p:cNvPr id="1028" name="Picture 4" descr="Kuvahaun tulos: anna-julia kontio ja fardon&quot;">
            <a:extLst>
              <a:ext uri="{FF2B5EF4-FFF2-40B4-BE49-F238E27FC236}">
                <a16:creationId xmlns:a16="http://schemas.microsoft.com/office/drawing/2014/main" id="{143C265A-63AC-4C5F-B8FC-2E519B11B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065" y="1655813"/>
            <a:ext cx="5313250" cy="354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189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D394300C-1EA2-4466-BC32-27075A65E634}"/>
              </a:ext>
            </a:extLst>
          </p:cNvPr>
          <p:cNvSpPr txBox="1"/>
          <p:nvPr/>
        </p:nvSpPr>
        <p:spPr>
          <a:xfrm>
            <a:off x="1074057" y="903989"/>
            <a:ext cx="57766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u="sng" dirty="0"/>
              <a:t>A-lupa 150€</a:t>
            </a:r>
          </a:p>
          <a:p>
            <a:endParaRPr lang="fi-FI" sz="2000" u="sng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000" dirty="0" smtClean="0"/>
              <a:t>5 </a:t>
            </a:r>
            <a:r>
              <a:rPr lang="fi-FI" sz="2000" dirty="0"/>
              <a:t>kansallista sijoitusta</a:t>
            </a:r>
          </a:p>
          <a:p>
            <a:r>
              <a:rPr lang="fi-FI" sz="2000" dirty="0" smtClean="0"/>
              <a:t>ja</a:t>
            </a:r>
            <a:endParaRPr lang="fi-FI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000" dirty="0" err="1"/>
              <a:t>Puuhamoneja</a:t>
            </a:r>
            <a:r>
              <a:rPr lang="fi-FI" sz="2000" dirty="0"/>
              <a:t> </a:t>
            </a:r>
            <a:r>
              <a:rPr lang="fi-FI" sz="2000" dirty="0" smtClean="0"/>
              <a:t>15 tai muut ratsastusseuran hyväksymät suoritukset.</a:t>
            </a:r>
            <a:endParaRPr lang="fi-FI" sz="2000" u="sng" dirty="0"/>
          </a:p>
          <a:p>
            <a:endParaRPr lang="fi-FI" sz="2000" u="sng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8B8A0040-17AE-4911-83C4-58753AD517A8}"/>
              </a:ext>
            </a:extLst>
          </p:cNvPr>
          <p:cNvSpPr/>
          <p:nvPr/>
        </p:nvSpPr>
        <p:spPr>
          <a:xfrm>
            <a:off x="1074057" y="438186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u="sng" dirty="0"/>
              <a:t>D-lupa 30€ </a:t>
            </a:r>
            <a:r>
              <a:rPr lang="fi-FI" u="sng" dirty="0" smtClean="0"/>
              <a:t> vain </a:t>
            </a:r>
            <a:r>
              <a:rPr lang="fi-FI" u="sng" dirty="0"/>
              <a:t>poni-, lapsi- ja junioriratsastajat</a:t>
            </a:r>
            <a:r>
              <a:rPr lang="fi-FI" u="sng" dirty="0" smtClean="0"/>
              <a:t>,</a:t>
            </a:r>
            <a:endParaRPr lang="fi-FI" u="sng" dirty="0"/>
          </a:p>
          <a:p>
            <a:endParaRPr lang="fi-FI" u="sng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dirty="0" err="1"/>
              <a:t>Puuhamoneja</a:t>
            </a:r>
            <a:r>
              <a:rPr lang="fi-FI" dirty="0"/>
              <a:t> </a:t>
            </a:r>
            <a:r>
              <a:rPr lang="fi-FI" dirty="0" smtClean="0"/>
              <a:t>40</a:t>
            </a:r>
            <a:endParaRPr lang="fi-FI" dirty="0"/>
          </a:p>
        </p:txBody>
      </p:sp>
      <p:pic>
        <p:nvPicPr>
          <p:cNvPr id="2052" name="Picture 4" descr="Kuvahaun tulos: Sofia Saarinen&quot;">
            <a:extLst>
              <a:ext uri="{FF2B5EF4-FFF2-40B4-BE49-F238E27FC236}">
                <a16:creationId xmlns:a16="http://schemas.microsoft.com/office/drawing/2014/main" id="{E530C83E-92F4-4594-B21F-C46848F24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4" y="569188"/>
            <a:ext cx="3927475" cy="571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2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E718D9F8-2A89-4371-B6A5-939DBA3E4E22}"/>
              </a:ext>
            </a:extLst>
          </p:cNvPr>
          <p:cNvSpPr txBox="1"/>
          <p:nvPr/>
        </p:nvSpPr>
        <p:spPr>
          <a:xfrm>
            <a:off x="1001485" y="859065"/>
            <a:ext cx="646611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u="sng" dirty="0"/>
              <a:t>Valiomerkkipisteet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i-FI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i-FI" sz="2000" dirty="0" smtClean="0"/>
              <a:t>Yksi </a:t>
            </a:r>
            <a:r>
              <a:rPr lang="fi-FI" sz="2000" dirty="0"/>
              <a:t>luokkamaksu maksaa 40-60€ </a:t>
            </a:r>
            <a:r>
              <a:rPr lang="fi-FI" sz="2000" dirty="0" smtClean="0"/>
              <a:t>(aluetasolla </a:t>
            </a:r>
            <a:r>
              <a:rPr lang="fi-FI" sz="2000" dirty="0"/>
              <a:t>sama summa 20-40€), niin mitä saa takaisin ansaittuaan valiomerkkipisteitä x </a:t>
            </a:r>
            <a:r>
              <a:rPr lang="fi-FI" sz="2000" dirty="0" smtClean="0"/>
              <a:t>määrä.</a:t>
            </a:r>
            <a:endParaRPr lang="fi-FI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i-FI" sz="2000" dirty="0"/>
              <a:t>(Seuraavassa diassa </a:t>
            </a:r>
            <a:r>
              <a:rPr lang="fi-FI" sz="2000" dirty="0" err="1"/>
              <a:t>SRLn</a:t>
            </a:r>
            <a:r>
              <a:rPr lang="fi-FI" sz="2000" dirty="0"/>
              <a:t> malli kansallisen tason suhteen, mistä valiomerkkejä saa ja paljonko)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i-FI" sz="2000" dirty="0"/>
              <a:t>Malli 1.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i-FI" sz="2000" dirty="0"/>
              <a:t>40 </a:t>
            </a:r>
            <a:r>
              <a:rPr lang="fi-FI" sz="2000" dirty="0" err="1"/>
              <a:t>val.p</a:t>
            </a:r>
            <a:r>
              <a:rPr lang="fi-FI" sz="2000" dirty="0"/>
              <a:t> =80€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i-FI" sz="2000" dirty="0"/>
              <a:t>60 </a:t>
            </a:r>
            <a:r>
              <a:rPr lang="fi-FI" sz="2000" dirty="0" err="1"/>
              <a:t>val.p</a:t>
            </a:r>
            <a:r>
              <a:rPr lang="fi-FI" sz="2000" dirty="0"/>
              <a:t> =120€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i-FI" sz="2000" dirty="0"/>
              <a:t>80 </a:t>
            </a:r>
            <a:r>
              <a:rPr lang="fi-FI" sz="2000" dirty="0" err="1"/>
              <a:t>val.p</a:t>
            </a:r>
            <a:r>
              <a:rPr lang="fi-FI" sz="2000" dirty="0"/>
              <a:t> =160€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i-FI" sz="2000" dirty="0"/>
              <a:t>100 </a:t>
            </a:r>
            <a:r>
              <a:rPr lang="fi-FI" sz="2000" dirty="0" err="1"/>
              <a:t>val.p</a:t>
            </a:r>
            <a:r>
              <a:rPr lang="fi-FI" sz="2000" dirty="0"/>
              <a:t>=200€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i-FI" sz="2000" dirty="0"/>
              <a:t>120 </a:t>
            </a:r>
            <a:r>
              <a:rPr lang="fi-FI" sz="2000" dirty="0" err="1"/>
              <a:t>val.p</a:t>
            </a:r>
            <a:r>
              <a:rPr lang="fi-FI" sz="2000" dirty="0"/>
              <a:t>=240€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fi-FI" sz="2000" dirty="0"/>
              <a:t>2€/valiomerkkipiste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fi-FI" sz="2000" dirty="0" smtClean="0"/>
              <a:t>30 </a:t>
            </a:r>
            <a:r>
              <a:rPr lang="fi-FI" sz="2000" dirty="0" err="1" smtClean="0"/>
              <a:t>puuhamonia</a:t>
            </a:r>
            <a:r>
              <a:rPr lang="fi-FI" sz="2000" dirty="0" smtClean="0"/>
              <a:t> on 50 €</a:t>
            </a:r>
            <a:endParaRPr lang="fi-FI" sz="2000" dirty="0"/>
          </a:p>
        </p:txBody>
      </p:sp>
      <p:sp>
        <p:nvSpPr>
          <p:cNvPr id="5" name="Suorakulmio 4"/>
          <p:cNvSpPr/>
          <p:nvPr/>
        </p:nvSpPr>
        <p:spPr>
          <a:xfrm>
            <a:off x="5990527" y="3626912"/>
            <a:ext cx="50529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smtClean="0"/>
              <a:t>Kansallisen tason </a:t>
            </a:r>
            <a:r>
              <a:rPr lang="fi-FI" dirty="0"/>
              <a:t>rataesteet 130 </a:t>
            </a:r>
            <a:r>
              <a:rPr lang="fi-FI" dirty="0" smtClean="0"/>
              <a:t>cm, koulu </a:t>
            </a:r>
            <a:r>
              <a:rPr lang="fi-FI" dirty="0" err="1" smtClean="0"/>
              <a:t>VaB</a:t>
            </a:r>
            <a:endParaRPr lang="fi-FI" dirty="0" smtClean="0"/>
          </a:p>
          <a:p>
            <a:r>
              <a:rPr lang="fi-FI" dirty="0" smtClean="0"/>
              <a:t>Aluetason rataesteet 110 cm, koulu </a:t>
            </a:r>
            <a:r>
              <a:rPr lang="fi-FI" dirty="0" err="1" smtClean="0"/>
              <a:t>HeB</a:t>
            </a:r>
            <a:endParaRPr lang="fi-FI" dirty="0" smtClean="0"/>
          </a:p>
          <a:p>
            <a:r>
              <a:rPr lang="fi-FI" dirty="0" smtClean="0"/>
              <a:t>kenttäkisoissa sekä alue- että kansallisella tasolla</a:t>
            </a:r>
          </a:p>
          <a:p>
            <a:r>
              <a:rPr lang="fi-FI" dirty="0" smtClean="0"/>
              <a:t>pisteet 1,5 kertaisena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3363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3A1885DE-E809-40A6-8AC0-98A2F567EB7A}"/>
              </a:ext>
            </a:extLst>
          </p:cNvPr>
          <p:cNvSpPr txBox="1"/>
          <p:nvPr/>
        </p:nvSpPr>
        <p:spPr>
          <a:xfrm>
            <a:off x="1190171" y="493486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800" dirty="0"/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A989D072-CAD2-4323-B084-AF14350338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30513" y="199572"/>
            <a:ext cx="10697029" cy="64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87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CCA4AABE-04A9-43BF-BD04-1243E97792C5}"/>
              </a:ext>
            </a:extLst>
          </p:cNvPr>
          <p:cNvSpPr txBox="1"/>
          <p:nvPr/>
        </p:nvSpPr>
        <p:spPr>
          <a:xfrm>
            <a:off x="1436914" y="1378857"/>
            <a:ext cx="622662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u="sng" dirty="0" smtClean="0"/>
              <a:t>Aluetasolla</a:t>
            </a:r>
            <a:endParaRPr lang="fi-FI" sz="2400" u="sng" dirty="0"/>
          </a:p>
          <a:p>
            <a:endParaRPr lang="fi-FI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000" dirty="0"/>
              <a:t>5 </a:t>
            </a:r>
            <a:r>
              <a:rPr lang="fi-FI" sz="2000" dirty="0" smtClean="0"/>
              <a:t>ranking-pistettä </a:t>
            </a:r>
            <a:r>
              <a:rPr lang="fi-FI" sz="2000" dirty="0"/>
              <a:t>= 10€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000" dirty="0"/>
              <a:t>10 </a:t>
            </a:r>
            <a:r>
              <a:rPr lang="fi-FI" sz="2000" dirty="0" smtClean="0"/>
              <a:t>ranking-pistettä </a:t>
            </a:r>
            <a:r>
              <a:rPr lang="fi-FI" sz="2000" dirty="0"/>
              <a:t>=20€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000" dirty="0"/>
              <a:t>15 </a:t>
            </a:r>
            <a:r>
              <a:rPr lang="fi-FI" sz="2000" dirty="0" smtClean="0"/>
              <a:t>ranking-pistettä </a:t>
            </a:r>
            <a:r>
              <a:rPr lang="fi-FI" sz="2000" dirty="0"/>
              <a:t>=30€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000" dirty="0"/>
              <a:t>5*n = 10*n€, missä n on montako</a:t>
            </a:r>
          </a:p>
          <a:p>
            <a:r>
              <a:rPr lang="fi-FI" sz="2000" dirty="0"/>
              <a:t>	kappaletta 5 pistettä </a:t>
            </a:r>
          </a:p>
          <a:p>
            <a:endParaRPr lang="fi-FI" sz="2000" dirty="0"/>
          </a:p>
          <a:p>
            <a:r>
              <a:rPr lang="fi-FI" sz="2000" dirty="0"/>
              <a:t>Mikäli ratsastajalla on pisteitä sekä </a:t>
            </a:r>
            <a:r>
              <a:rPr lang="fi-FI" sz="2000" dirty="0" smtClean="0"/>
              <a:t>alue-, </a:t>
            </a:r>
            <a:r>
              <a:rPr lang="fi-FI" sz="2000" dirty="0"/>
              <a:t>että kansallisella tasolla ja hän saavuttaa kansallisia valiomerkkipisteitä yli 100, ei hänelle makseta </a:t>
            </a:r>
            <a:r>
              <a:rPr lang="fi-FI" sz="2000" dirty="0" smtClean="0"/>
              <a:t>aluetason </a:t>
            </a:r>
            <a:r>
              <a:rPr lang="fi-FI" sz="2000" dirty="0"/>
              <a:t>valiomerkeistä </a:t>
            </a:r>
            <a:r>
              <a:rPr lang="fi-FI" sz="2000" dirty="0" smtClean="0"/>
              <a:t>mitään.</a:t>
            </a:r>
            <a:endParaRPr lang="fi-FI" sz="20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B3D9ECA-0449-4F9E-A104-01C015438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543" y="770710"/>
            <a:ext cx="3547609" cy="531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43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ED579B46-E8BE-4839-97FB-46DC6B9C0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86" y="0"/>
            <a:ext cx="11001828" cy="665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129EA06A-0145-443E-8B84-0E5791053A12}"/>
              </a:ext>
            </a:extLst>
          </p:cNvPr>
          <p:cNvSpPr txBox="1"/>
          <p:nvPr/>
        </p:nvSpPr>
        <p:spPr>
          <a:xfrm>
            <a:off x="1567543" y="653143"/>
            <a:ext cx="721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u="sng" dirty="0" smtClean="0"/>
              <a:t>Kilpailumenestysavustus</a:t>
            </a:r>
            <a:endParaRPr lang="fi-FI" sz="3200" u="sng" dirty="0"/>
          </a:p>
          <a:p>
            <a:endParaRPr lang="fi-FI" sz="3200" u="sng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i-FI" sz="20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A415A86-1CB0-46D4-998C-1B5D0322F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3" y="1577868"/>
            <a:ext cx="9698395" cy="1237903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9EDBA0B0-2460-42DB-82EF-15A8C93E584C}"/>
              </a:ext>
            </a:extLst>
          </p:cNvPr>
          <p:cNvSpPr txBox="1"/>
          <p:nvPr/>
        </p:nvSpPr>
        <p:spPr>
          <a:xfrm>
            <a:off x="1567543" y="3219932"/>
            <a:ext cx="9698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/>
              <a:t>KV-stipendi </a:t>
            </a:r>
            <a:r>
              <a:rPr lang="fi-FI" dirty="0" err="1"/>
              <a:t>ko+re</a:t>
            </a:r>
            <a:r>
              <a:rPr lang="fi-FI" dirty="0"/>
              <a:t> =200€ ke=300€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/>
              <a:t>Kansallinen stipendi 50€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/>
              <a:t>Kannustus 20€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EA26820-811A-4265-9223-1B8E27C02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01868"/>
            <a:ext cx="4849198" cy="32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07020"/>
      </p:ext>
    </p:extLst>
  </p:cSld>
  <p:clrMapOvr>
    <a:masterClrMapping/>
  </p:clrMapOvr>
</p:sld>
</file>

<file path=ppt/theme/theme1.xml><?xml version="1.0" encoding="utf-8"?>
<a:theme xmlns:a="http://schemas.openxmlformats.org/drawingml/2006/main" name="Rajattu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TM10001105[[fn=Rajattu]]</Template>
  <TotalTime>198</TotalTime>
  <Words>937</Words>
  <Application>Microsoft Office PowerPoint</Application>
  <PresentationFormat>Laajakuva</PresentationFormat>
  <Paragraphs>99</Paragraphs>
  <Slides>15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3" baseType="lpstr">
      <vt:lpstr>Aldhabi</vt:lpstr>
      <vt:lpstr>Arial Nova</vt:lpstr>
      <vt:lpstr>Baskerville Old Face</vt:lpstr>
      <vt:lpstr>Calibri</vt:lpstr>
      <vt:lpstr>Franklin Gothic Book</vt:lpstr>
      <vt:lpstr>Times New Roman</vt:lpstr>
      <vt:lpstr>Wingdings</vt:lpstr>
      <vt:lpstr>Rajattu</vt:lpstr>
      <vt:lpstr>Kilpailuavustukset &amp; trs-mestaruudet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Kilpailuavustukset &amp; trs mestaruudet</dc:title>
  <dc:creator>Mira Rantanen</dc:creator>
  <cp:lastModifiedBy>Pohjoisvirta Johanna</cp:lastModifiedBy>
  <cp:revision>26</cp:revision>
  <dcterms:created xsi:type="dcterms:W3CDTF">2019-11-20T13:16:13Z</dcterms:created>
  <dcterms:modified xsi:type="dcterms:W3CDTF">2020-05-29T17:58:16Z</dcterms:modified>
</cp:coreProperties>
</file>